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65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1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43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3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2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8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3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КОНВЕКТИВТІ ЖЫЛУАЛМАСУ </a:t>
            </a:r>
            <a:br>
              <a:rPr lang="ru-RU" dirty="0" smtClean="0"/>
            </a:br>
            <a:r>
              <a:rPr lang="ru-RU" sz="2000" dirty="0" err="1" smtClean="0"/>
              <a:t>Құрастырған</a:t>
            </a:r>
            <a:r>
              <a:rPr lang="ru-RU" sz="2000" dirty="0" smtClean="0"/>
              <a:t>: ф.-</a:t>
            </a:r>
            <a:r>
              <a:rPr lang="ru-RU" sz="2000" dirty="0" err="1" smtClean="0"/>
              <a:t>м.ғ.к</a:t>
            </a:r>
            <a:r>
              <a:rPr lang="ru-RU" sz="2000" dirty="0" smtClean="0"/>
              <a:t>., </a:t>
            </a:r>
            <a:r>
              <a:rPr lang="ru-RU" sz="2000" dirty="0" err="1" smtClean="0"/>
              <a:t>қауымдастырылған</a:t>
            </a:r>
            <a:r>
              <a:rPr lang="ru-RU" sz="2000" dirty="0" smtClean="0"/>
              <a:t> профессор, </a:t>
            </a:r>
            <a:r>
              <a:rPr lang="ru-RU" sz="2000" dirty="0" err="1" smtClean="0"/>
              <a:t>жылуфизика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техникалық</a:t>
            </a:r>
            <a:r>
              <a:rPr lang="ru-RU" sz="2000" dirty="0" smtClean="0"/>
              <a:t> физика </a:t>
            </a:r>
            <a:r>
              <a:rPr lang="ru-RU" sz="2000" dirty="0" err="1" smtClean="0"/>
              <a:t>кафедрасының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доценті</a:t>
            </a:r>
            <a:r>
              <a:rPr lang="ru-RU" sz="2000" dirty="0" smtClean="0"/>
              <a:t> Исатаев М.С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125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174228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Цветков Ф.Ф. Задачник по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учеб. пособие / Ф.Ф. Цветков, Р.В. Керимов, В И. Величко. – М.: МЭИ, 2008. – 196 с.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Теоретические основы теплотехники: учеб. пособие / В.И. Ляшков. – М.: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школа, 2007. – 300 с.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Бойков Г.П. Основы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пособие / Г.П. Бойков, Ю.В.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В.М. Журавлев. – Красноярск: ИПЦ КГТУ, 2000. – 272 с.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Исатаев М.С. Газдар мен сұйықтардағы конвективті жылуалмасу. - Алматы: Қазақ университеті, 2019. – 100 с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Михеев М.А. Основы теплопередачи / М.А. Михеев, И.М. Михеева. – М.: Энергия, 1973. – 320 с.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Теория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для вузов / С.И. Исаев, И.А.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Кожинов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В.И.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Кофанов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др.; под ред. А.И. Леонтьева. – М.: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1979. – 496 с.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Краснощеков Е.А. Задачник по теплопередаче / Е.А. Краснощеков, А.С.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Сукомел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Энергия, 1980. – 288 с.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Исатаев С.И., Аскарова А.С., Болегенова С.А., Толеуов Г., Лаврищев О.А., Исатаев М.С., Шакиров А.Л. Специальный физический практикум по физической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аэродинамике: учебное пособие. – Алматы: </a:t>
            </a:r>
            <a:r>
              <a:rPr lang="kk-K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 университеті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– 220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4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725" y="1375719"/>
            <a:ext cx="10206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 ДӘРІС 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2. КОНВЕКТИВТІК ЖЫЛУ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smtClean="0"/>
              <a:t>СУ ПРОЦЕСТЕРІНІҢ ҰҚС</a:t>
            </a:r>
            <a:r>
              <a:rPr lang="en-US" b="1" dirty="0" smtClean="0"/>
              <a:t>A</a:t>
            </a:r>
            <a:r>
              <a:rPr lang="ru-RU" b="1" dirty="0" smtClean="0"/>
              <a:t>СТЫҒЫ ЖӘНЕ ҮЛГІЛЕУ 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err="1" smtClean="0"/>
              <a:t>Ұқс</a:t>
            </a:r>
            <a:r>
              <a:rPr lang="en-US" b="1" dirty="0" smtClean="0"/>
              <a:t>a</a:t>
            </a:r>
            <a:r>
              <a:rPr lang="ru-RU" b="1" dirty="0" err="1" smtClean="0"/>
              <a:t>стық</a:t>
            </a:r>
            <a:r>
              <a:rPr lang="ru-RU" b="1" dirty="0" smtClean="0"/>
              <a:t> </a:t>
            </a:r>
            <a:r>
              <a:rPr lang="ru-RU" b="1" dirty="0" err="1" smtClean="0"/>
              <a:t>теориясы</a:t>
            </a:r>
            <a:r>
              <a:rPr lang="ru-RU" b="1" dirty="0" smtClean="0"/>
              <a:t> </a:t>
            </a:r>
            <a:r>
              <a:rPr lang="ru-RU" b="1" dirty="0" err="1" smtClean="0"/>
              <a:t>конвективтік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smtClean="0"/>
              <a:t>суды </a:t>
            </a:r>
            <a:r>
              <a:rPr lang="ru-RU" b="1" dirty="0" err="1" smtClean="0"/>
              <a:t>эксперименттік</a:t>
            </a:r>
            <a:r>
              <a:rPr lang="ru-RU" b="1" dirty="0" smtClean="0"/>
              <a:t> </a:t>
            </a:r>
            <a:r>
              <a:rPr lang="ru-RU" b="1" dirty="0" err="1" smtClean="0"/>
              <a:t>зерттеудің</a:t>
            </a:r>
            <a:r>
              <a:rPr lang="ru-RU" b="1" dirty="0" smtClean="0"/>
              <a:t> </a:t>
            </a:r>
            <a:r>
              <a:rPr lang="ru-RU" b="1" dirty="0" err="1" smtClean="0"/>
              <a:t>теориялық</a:t>
            </a:r>
            <a:r>
              <a:rPr lang="ru-RU" b="1" dirty="0" smtClean="0"/>
              <a:t> </a:t>
            </a:r>
            <a:r>
              <a:rPr lang="ru-RU" b="1" dirty="0" err="1" smtClean="0"/>
              <a:t>негізі</a:t>
            </a:r>
            <a:r>
              <a:rPr lang="ru-RU" b="1" dirty="0" smtClean="0"/>
              <a:t> </a:t>
            </a:r>
            <a:r>
              <a:rPr lang="ru-RU" b="1" dirty="0" err="1" smtClean="0"/>
              <a:t>ретінде</a:t>
            </a:r>
            <a:r>
              <a:rPr lang="ru-RU" b="1" dirty="0" smtClean="0"/>
              <a:t>. </a:t>
            </a:r>
            <a:r>
              <a:rPr lang="ru-RU" b="1" dirty="0" err="1" smtClean="0"/>
              <a:t>Критериалды</a:t>
            </a:r>
            <a:r>
              <a:rPr lang="ru-RU" b="1" dirty="0" smtClean="0"/>
              <a:t> </a:t>
            </a:r>
            <a:r>
              <a:rPr lang="ru-RU" b="1" dirty="0" err="1" smtClean="0"/>
              <a:t>теңдеулер</a:t>
            </a:r>
            <a:r>
              <a:rPr lang="ru-RU" b="1" dirty="0" smtClean="0"/>
              <a:t>. </a:t>
            </a:r>
            <a:r>
              <a:rPr lang="ru-RU" b="1" dirty="0" err="1" smtClean="0"/>
              <a:t>Ұқс</a:t>
            </a:r>
            <a:r>
              <a:rPr lang="en-US" b="1" dirty="0" smtClean="0"/>
              <a:t>a</a:t>
            </a:r>
            <a:r>
              <a:rPr lang="ru-RU" b="1" dirty="0" err="1" smtClean="0"/>
              <a:t>стық</a:t>
            </a:r>
            <a:r>
              <a:rPr lang="ru-RU" b="1" dirty="0" smtClean="0"/>
              <a:t> </a:t>
            </a:r>
            <a:r>
              <a:rPr lang="ru-RU" b="1" dirty="0" err="1" smtClean="0"/>
              <a:t>критерийлері</a:t>
            </a:r>
            <a:r>
              <a:rPr lang="ru-RU" b="1" dirty="0" smtClean="0"/>
              <a:t>. </a:t>
            </a:r>
            <a:r>
              <a:rPr lang="ru-RU" b="1" dirty="0" err="1" smtClean="0"/>
              <a:t>Жылу</a:t>
            </a:r>
            <a:r>
              <a:rPr lang="ru-RU" b="1" dirty="0" smtClean="0"/>
              <a:t> беру </a:t>
            </a:r>
            <a:r>
              <a:rPr lang="ru-RU" b="1" dirty="0" err="1" smtClean="0"/>
              <a:t>коэффициенттерін</a:t>
            </a:r>
            <a:r>
              <a:rPr lang="ru-RU" b="1" dirty="0" smtClean="0"/>
              <a:t> </a:t>
            </a:r>
            <a:r>
              <a:rPr lang="ru-RU" b="1" dirty="0" err="1" smtClean="0"/>
              <a:t>эксперименттік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err="1" smtClean="0"/>
              <a:t>нықт</a:t>
            </a:r>
            <a:r>
              <a:rPr lang="en-US" b="1" dirty="0" smtClean="0"/>
              <a:t>a</a:t>
            </a:r>
            <a:r>
              <a:rPr lang="ru-RU" b="1" dirty="0" smtClean="0"/>
              <a:t>у </a:t>
            </a:r>
            <a:r>
              <a:rPr lang="ru-RU" b="1" dirty="0" err="1" smtClean="0"/>
              <a:t>әдістері</a:t>
            </a:r>
            <a:r>
              <a:rPr lang="ru-RU" b="1" dirty="0" smtClean="0"/>
              <a:t>. </a:t>
            </a:r>
            <a:r>
              <a:rPr lang="ru-RU" b="1" dirty="0" err="1" smtClean="0"/>
              <a:t>Жылу</a:t>
            </a:r>
            <a:r>
              <a:rPr lang="ru-RU" b="1" dirty="0" smtClean="0"/>
              <a:t> беру </a:t>
            </a:r>
            <a:r>
              <a:rPr lang="ru-RU" b="1" dirty="0" err="1" smtClean="0"/>
              <a:t>коэффициенттерін</a:t>
            </a:r>
            <a:r>
              <a:rPr lang="ru-RU" b="1" dirty="0" smtClean="0"/>
              <a:t> орт</a:t>
            </a:r>
            <a:r>
              <a:rPr lang="en-US" b="1" dirty="0" smtClean="0"/>
              <a:t>a</a:t>
            </a:r>
            <a:r>
              <a:rPr lang="ru-RU" b="1" dirty="0" smtClean="0"/>
              <a:t>ш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a</a:t>
            </a:r>
            <a:r>
              <a:rPr lang="ru-RU" b="1" dirty="0" smtClean="0"/>
              <a:t>у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err="1"/>
              <a:t>Мақсаты</a:t>
            </a:r>
            <a:endParaRPr lang="ru-RU" b="1" dirty="0"/>
          </a:p>
          <a:p>
            <a:r>
              <a:rPr lang="ru-RU" dirty="0" err="1"/>
              <a:t>Ұқсастық</a:t>
            </a:r>
            <a:r>
              <a:rPr lang="ru-RU" dirty="0"/>
              <a:t> </a:t>
            </a:r>
            <a:r>
              <a:rPr lang="ru-RU" dirty="0" err="1"/>
              <a:t>теориясының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конвективтік</a:t>
            </a:r>
            <a:r>
              <a:rPr lang="ru-RU" dirty="0"/>
              <a:t> </a:t>
            </a:r>
            <a:r>
              <a:rPr lang="ru-RU" dirty="0" err="1"/>
              <a:t>жылуалмасуды</a:t>
            </a:r>
            <a:r>
              <a:rPr lang="ru-RU" dirty="0"/>
              <a:t> </a:t>
            </a:r>
            <a:r>
              <a:rPr lang="ru-RU" dirty="0" err="1"/>
              <a:t>модельдеу</a:t>
            </a:r>
            <a:r>
              <a:rPr lang="ru-RU" dirty="0"/>
              <a:t>, </a:t>
            </a:r>
            <a:r>
              <a:rPr lang="ru-RU" dirty="0" err="1"/>
              <a:t>ұқсастық</a:t>
            </a:r>
            <a:r>
              <a:rPr lang="ru-RU" dirty="0"/>
              <a:t> </a:t>
            </a:r>
            <a:r>
              <a:rPr lang="ru-RU" dirty="0" err="1"/>
              <a:t>критерийлерін</a:t>
            </a:r>
            <a:r>
              <a:rPr lang="ru-RU" dirty="0"/>
              <a:t> </a:t>
            </a:r>
            <a:r>
              <a:rPr lang="ru-RU" dirty="0" err="1"/>
              <a:t>қолдануды</a:t>
            </a:r>
            <a:r>
              <a:rPr lang="ru-RU" dirty="0"/>
              <a:t> </a:t>
            </a:r>
            <a:r>
              <a:rPr lang="ru-RU" dirty="0" err="1"/>
              <a:t>үйрету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эксперименттік</a:t>
            </a:r>
            <a:r>
              <a:rPr lang="ru-RU" dirty="0"/>
              <a:t> </a:t>
            </a:r>
            <a:r>
              <a:rPr lang="ru-RU" dirty="0" err="1"/>
              <a:t>деректерден</a:t>
            </a:r>
            <a:r>
              <a:rPr lang="ru-RU" dirty="0"/>
              <a:t> </a:t>
            </a:r>
            <a:r>
              <a:rPr lang="ru-RU" dirty="0" err="1"/>
              <a:t>критериалдық</a:t>
            </a:r>
            <a:r>
              <a:rPr lang="ru-RU" dirty="0"/>
              <a:t> </a:t>
            </a:r>
            <a:r>
              <a:rPr lang="ru-RU" dirty="0" err="1"/>
              <a:t>теңдеулер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тәсілдерін</a:t>
            </a:r>
            <a:r>
              <a:rPr lang="ru-RU" dirty="0"/>
              <a:t> </a:t>
            </a:r>
            <a:r>
              <a:rPr lang="ru-RU" dirty="0" err="1"/>
              <a:t>меңгерту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6249" y="889844"/>
            <a:ext cx="9555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Кіріспе</a:t>
            </a:r>
            <a:endParaRPr lang="ru-RU" dirty="0" smtClean="0"/>
          </a:p>
          <a:p>
            <a:r>
              <a:rPr lang="ru-RU" dirty="0" err="1" smtClean="0"/>
              <a:t>Инженерлік</a:t>
            </a:r>
            <a:r>
              <a:rPr lang="ru-RU" dirty="0" smtClean="0"/>
              <a:t> </a:t>
            </a:r>
            <a:r>
              <a:rPr lang="ru-RU" dirty="0" err="1" smtClean="0"/>
              <a:t>жылуфизикада</a:t>
            </a:r>
            <a:r>
              <a:rPr lang="ru-RU" dirty="0" smtClean="0"/>
              <a:t> </a:t>
            </a:r>
            <a:r>
              <a:rPr lang="ru-RU" dirty="0" err="1" smtClean="0"/>
              <a:t>конвективтік</a:t>
            </a:r>
            <a:r>
              <a:rPr lang="ru-RU" dirty="0" smtClean="0"/>
              <a:t> </a:t>
            </a:r>
            <a:r>
              <a:rPr lang="ru-RU" dirty="0" err="1" smtClean="0"/>
              <a:t>жылуалмасуды</a:t>
            </a:r>
            <a:r>
              <a:rPr lang="ru-RU" dirty="0" smtClean="0"/>
              <a:t> </a:t>
            </a:r>
            <a:r>
              <a:rPr lang="ru-RU" dirty="0" err="1" smtClean="0"/>
              <a:t>дәл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сенімді</a:t>
            </a:r>
            <a:r>
              <a:rPr lang="ru-RU" dirty="0" smtClean="0"/>
              <a:t> </a:t>
            </a:r>
            <a:r>
              <a:rPr lang="ru-RU" dirty="0" err="1" smtClean="0"/>
              <a:t>есептеу</a:t>
            </a:r>
            <a:r>
              <a:rPr lang="ru-RU" dirty="0" smtClean="0"/>
              <a:t> </a:t>
            </a:r>
            <a:r>
              <a:rPr lang="ru-RU" dirty="0" err="1" smtClean="0"/>
              <a:t>көптеген</a:t>
            </a:r>
            <a:r>
              <a:rPr lang="ru-RU" dirty="0" smtClean="0"/>
              <a:t> </a:t>
            </a:r>
            <a:r>
              <a:rPr lang="ru-RU" dirty="0" err="1" smtClean="0"/>
              <a:t>практикалық</a:t>
            </a:r>
            <a:r>
              <a:rPr lang="ru-RU" dirty="0" smtClean="0"/>
              <a:t> </a:t>
            </a:r>
            <a:r>
              <a:rPr lang="ru-RU" dirty="0" err="1" smtClean="0"/>
              <a:t>міндеттердің</a:t>
            </a:r>
            <a:r>
              <a:rPr lang="ru-RU" dirty="0" smtClean="0"/>
              <a:t> </a:t>
            </a:r>
            <a:r>
              <a:rPr lang="ru-RU" dirty="0" err="1" smtClean="0"/>
              <a:t>негізінде</a:t>
            </a:r>
            <a:r>
              <a:rPr lang="ru-RU" dirty="0" smtClean="0"/>
              <a:t> </a:t>
            </a:r>
            <a:r>
              <a:rPr lang="ru-RU" dirty="0" err="1" smtClean="0"/>
              <a:t>тұр</a:t>
            </a:r>
            <a:r>
              <a:rPr lang="ru-RU" dirty="0" smtClean="0"/>
              <a:t>: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алмастырғыштарды</a:t>
            </a:r>
            <a:r>
              <a:rPr lang="ru-RU" dirty="0" smtClean="0"/>
              <a:t> </a:t>
            </a:r>
            <a:r>
              <a:rPr lang="ru-RU" dirty="0" err="1" smtClean="0"/>
              <a:t>жобалау</a:t>
            </a:r>
            <a:r>
              <a:rPr lang="ru-RU" dirty="0" smtClean="0"/>
              <a:t>, </a:t>
            </a:r>
            <a:r>
              <a:rPr lang="ru-RU" dirty="0" err="1" smtClean="0"/>
              <a:t>ауа</a:t>
            </a:r>
            <a:r>
              <a:rPr lang="ru-RU" dirty="0" smtClean="0"/>
              <a:t> мен газ </a:t>
            </a:r>
            <a:r>
              <a:rPr lang="ru-RU" dirty="0" err="1" smtClean="0"/>
              <a:t>ағындарын</a:t>
            </a:r>
            <a:r>
              <a:rPr lang="ru-RU" dirty="0" smtClean="0"/>
              <a:t> </a:t>
            </a:r>
            <a:r>
              <a:rPr lang="ru-RU" dirty="0" err="1" smtClean="0"/>
              <a:t>есептеу</a:t>
            </a:r>
            <a:r>
              <a:rPr lang="ru-RU" dirty="0" smtClean="0"/>
              <a:t>, </a:t>
            </a:r>
            <a:r>
              <a:rPr lang="ru-RU" dirty="0" err="1" smtClean="0"/>
              <a:t>энергетикалық</a:t>
            </a:r>
            <a:r>
              <a:rPr lang="ru-RU" dirty="0" smtClean="0"/>
              <a:t> </a:t>
            </a:r>
            <a:r>
              <a:rPr lang="ru-RU" dirty="0" err="1" smtClean="0"/>
              <a:t>қондырғылардың</a:t>
            </a:r>
            <a:r>
              <a:rPr lang="ru-RU" dirty="0" smtClean="0"/>
              <a:t> </a:t>
            </a:r>
            <a:r>
              <a:rPr lang="ru-RU" dirty="0" err="1" smtClean="0"/>
              <a:t>тиімділігін</a:t>
            </a:r>
            <a:r>
              <a:rPr lang="ru-RU" dirty="0" smtClean="0"/>
              <a:t> </a:t>
            </a:r>
            <a:r>
              <a:rPr lang="ru-RU" dirty="0" err="1" smtClean="0"/>
              <a:t>арттыру</a:t>
            </a:r>
            <a:r>
              <a:rPr lang="ru-RU" dirty="0" smtClean="0"/>
              <a:t>, </a:t>
            </a:r>
            <a:r>
              <a:rPr lang="ru-RU" dirty="0" err="1" smtClean="0"/>
              <a:t>аэро</a:t>
            </a:r>
            <a:r>
              <a:rPr lang="ru-RU" dirty="0" smtClean="0"/>
              <a:t>-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гидродинамикалық</a:t>
            </a:r>
            <a:r>
              <a:rPr lang="ru-RU" dirty="0" smtClean="0"/>
              <a:t> </a:t>
            </a:r>
            <a:r>
              <a:rPr lang="ru-RU" dirty="0" err="1" smtClean="0"/>
              <a:t>құрылғыларды</a:t>
            </a:r>
            <a:r>
              <a:rPr lang="ru-RU" dirty="0" smtClean="0"/>
              <a:t> </a:t>
            </a:r>
            <a:r>
              <a:rPr lang="ru-RU" dirty="0" err="1" smtClean="0"/>
              <a:t>оңтайландыру</a:t>
            </a:r>
            <a:r>
              <a:rPr lang="ru-RU" dirty="0" smtClean="0"/>
              <a:t>, </a:t>
            </a:r>
            <a:r>
              <a:rPr lang="ru-RU" dirty="0" err="1" smtClean="0"/>
              <a:t>т.б</a:t>
            </a:r>
            <a:r>
              <a:rPr lang="ru-RU" dirty="0" smtClean="0"/>
              <a:t>. </a:t>
            </a:r>
            <a:r>
              <a:rPr lang="ru-RU" dirty="0" err="1" smtClean="0"/>
              <a:t>Практикада</a:t>
            </a:r>
            <a:r>
              <a:rPr lang="ru-RU" dirty="0" smtClean="0"/>
              <a:t> </a:t>
            </a:r>
            <a:r>
              <a:rPr lang="ru-RU" dirty="0" err="1" smtClean="0"/>
              <a:t>жылу</a:t>
            </a:r>
            <a:r>
              <a:rPr lang="ru-RU" dirty="0" smtClean="0"/>
              <a:t> беру </a:t>
            </a:r>
            <a:r>
              <a:rPr lang="ru-RU" dirty="0" err="1" smtClean="0"/>
              <a:t>процесін</a:t>
            </a:r>
            <a:r>
              <a:rPr lang="ru-RU" dirty="0" smtClean="0"/>
              <a:t> </a:t>
            </a:r>
            <a:r>
              <a:rPr lang="ru-RU" dirty="0" err="1" smtClean="0"/>
              <a:t>толық</a:t>
            </a:r>
            <a:r>
              <a:rPr lang="ru-RU" dirty="0" smtClean="0"/>
              <a:t> </a:t>
            </a:r>
            <a:r>
              <a:rPr lang="ru-RU" dirty="0" err="1" smtClean="0"/>
              <a:t>дифференциалдық</a:t>
            </a:r>
            <a:r>
              <a:rPr lang="ru-RU" dirty="0" smtClean="0"/>
              <a:t> </a:t>
            </a:r>
            <a:r>
              <a:rPr lang="ru-RU" dirty="0" err="1" smtClean="0"/>
              <a:t>теңдеулер</a:t>
            </a:r>
            <a:r>
              <a:rPr lang="ru-RU" dirty="0" smtClean="0"/>
              <a:t> </a:t>
            </a:r>
            <a:r>
              <a:rPr lang="ru-RU" dirty="0" err="1" smtClean="0"/>
              <a:t>жүйесі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шешу</a:t>
            </a:r>
            <a:r>
              <a:rPr lang="ru-RU" dirty="0" smtClean="0"/>
              <a:t> </a:t>
            </a:r>
            <a:r>
              <a:rPr lang="ru-RU" dirty="0" err="1" smtClean="0"/>
              <a:t>көп</a:t>
            </a:r>
            <a:r>
              <a:rPr lang="ru-RU" dirty="0" smtClean="0"/>
              <a:t> </a:t>
            </a:r>
            <a:r>
              <a:rPr lang="ru-RU" dirty="0" err="1" smtClean="0"/>
              <a:t>жағдайда</a:t>
            </a:r>
            <a:r>
              <a:rPr lang="ru-RU" dirty="0" smtClean="0"/>
              <a:t> </a:t>
            </a:r>
            <a:r>
              <a:rPr lang="ru-RU" dirty="0" err="1" smtClean="0"/>
              <a:t>өте</a:t>
            </a:r>
            <a:r>
              <a:rPr lang="ru-RU" dirty="0" smtClean="0"/>
              <a:t> </a:t>
            </a:r>
            <a:r>
              <a:rPr lang="ru-RU" dirty="0" err="1" smtClean="0"/>
              <a:t>күрделі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мүмкін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. Осы </a:t>
            </a:r>
            <a:r>
              <a:rPr lang="ru-RU" dirty="0" err="1" smtClean="0"/>
              <a:t>себепті</a:t>
            </a:r>
            <a:r>
              <a:rPr lang="ru-RU" dirty="0" smtClean="0"/>
              <a:t> </a:t>
            </a:r>
            <a:r>
              <a:rPr lang="ru-RU" dirty="0" err="1" smtClean="0"/>
              <a:t>инженерлер</a:t>
            </a:r>
            <a:r>
              <a:rPr lang="ru-RU" dirty="0" smtClean="0"/>
              <a:t> </a:t>
            </a:r>
            <a:r>
              <a:rPr lang="ru-RU" dirty="0" err="1" smtClean="0"/>
              <a:t>ұқсастық</a:t>
            </a:r>
            <a:r>
              <a:rPr lang="ru-RU" dirty="0" smtClean="0"/>
              <a:t> </a:t>
            </a:r>
            <a:r>
              <a:rPr lang="ru-RU" dirty="0" err="1" smtClean="0"/>
              <a:t>теориясына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критериалдық</a:t>
            </a:r>
            <a:r>
              <a:rPr lang="ru-RU" dirty="0" smtClean="0"/>
              <a:t> </a:t>
            </a:r>
            <a:r>
              <a:rPr lang="ru-RU" dirty="0" err="1" smtClean="0"/>
              <a:t>теңдеулерге</a:t>
            </a:r>
            <a:r>
              <a:rPr lang="ru-RU" dirty="0" smtClean="0"/>
              <a:t> </a:t>
            </a:r>
            <a:r>
              <a:rPr lang="ru-RU" dirty="0" err="1" smtClean="0"/>
              <a:t>сүйенеді.Ұқсастық</a:t>
            </a:r>
            <a:r>
              <a:rPr lang="ru-RU" dirty="0" smtClean="0"/>
              <a:t> </a:t>
            </a:r>
            <a:r>
              <a:rPr lang="ru-RU" dirty="0" err="1" smtClean="0"/>
              <a:t>теориясы</a:t>
            </a:r>
            <a:r>
              <a:rPr lang="ru-RU" dirty="0" smtClean="0"/>
              <a:t> —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масса </a:t>
            </a:r>
            <a:r>
              <a:rPr lang="ru-RU" dirty="0" err="1" smtClean="0"/>
              <a:t>алмасу</a:t>
            </a:r>
            <a:r>
              <a:rPr lang="ru-RU" dirty="0" smtClean="0"/>
              <a:t> </a:t>
            </a:r>
            <a:r>
              <a:rPr lang="ru-RU" dirty="0" err="1" smtClean="0"/>
              <a:t>процестерін</a:t>
            </a:r>
            <a:r>
              <a:rPr lang="ru-RU" dirty="0" smtClean="0"/>
              <a:t> </a:t>
            </a:r>
            <a:r>
              <a:rPr lang="ru-RU" dirty="0" err="1" smtClean="0"/>
              <a:t>әртүрлі</a:t>
            </a:r>
            <a:r>
              <a:rPr lang="ru-RU" dirty="0" smtClean="0"/>
              <a:t> </a:t>
            </a:r>
            <a:r>
              <a:rPr lang="ru-RU" dirty="0" err="1" smtClean="0"/>
              <a:t>жағдайлар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жалпылауға</a:t>
            </a:r>
            <a:r>
              <a:rPr lang="ru-RU" dirty="0" smtClean="0"/>
              <a:t>, </a:t>
            </a:r>
            <a:r>
              <a:rPr lang="ru-RU" dirty="0" err="1" smtClean="0"/>
              <a:t>модельдік</a:t>
            </a:r>
            <a:r>
              <a:rPr lang="ru-RU" dirty="0" smtClean="0"/>
              <a:t> </a:t>
            </a:r>
            <a:r>
              <a:rPr lang="ru-RU" dirty="0" err="1" smtClean="0"/>
              <a:t>қондырғыларда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эксперименттік</a:t>
            </a:r>
            <a:r>
              <a:rPr lang="ru-RU" dirty="0" smtClean="0"/>
              <a:t> </a:t>
            </a:r>
            <a:r>
              <a:rPr lang="ru-RU" dirty="0" err="1" smtClean="0"/>
              <a:t>мәліметтерді</a:t>
            </a:r>
            <a:r>
              <a:rPr lang="ru-RU" dirty="0" smtClean="0"/>
              <a:t> </a:t>
            </a:r>
            <a:r>
              <a:rPr lang="ru-RU" dirty="0" err="1" smtClean="0"/>
              <a:t>нақты</a:t>
            </a:r>
            <a:r>
              <a:rPr lang="ru-RU" dirty="0" smtClean="0"/>
              <a:t> </a:t>
            </a:r>
            <a:r>
              <a:rPr lang="ru-RU" dirty="0" err="1" smtClean="0"/>
              <a:t>техникада</a:t>
            </a:r>
            <a:r>
              <a:rPr lang="ru-RU" dirty="0" smtClean="0"/>
              <a:t> </a:t>
            </a:r>
            <a:r>
              <a:rPr lang="ru-RU" dirty="0" err="1" smtClean="0"/>
              <a:t>қолдануға</a:t>
            </a:r>
            <a:r>
              <a:rPr lang="ru-RU" dirty="0" smtClean="0"/>
              <a:t> </a:t>
            </a:r>
            <a:r>
              <a:rPr lang="ru-RU" dirty="0" err="1" smtClean="0"/>
              <a:t>мүмкіндік</a:t>
            </a:r>
            <a:r>
              <a:rPr lang="ru-RU" dirty="0" smtClean="0"/>
              <a:t> </a:t>
            </a:r>
            <a:r>
              <a:rPr lang="ru-RU" dirty="0" err="1" smtClean="0"/>
              <a:t>беретін</a:t>
            </a:r>
            <a:r>
              <a:rPr lang="ru-RU" dirty="0" smtClean="0"/>
              <a:t> </a:t>
            </a:r>
            <a:r>
              <a:rPr lang="ru-RU" dirty="0" err="1" smtClean="0"/>
              <a:t>әмбебап</a:t>
            </a:r>
            <a:r>
              <a:rPr lang="ru-RU" dirty="0" smtClean="0"/>
              <a:t> </a:t>
            </a:r>
            <a:r>
              <a:rPr lang="ru-RU" dirty="0" err="1" smtClean="0"/>
              <a:t>әдістеме</a:t>
            </a:r>
            <a:r>
              <a:rPr lang="ru-RU" dirty="0" smtClean="0"/>
              <a:t>. </a:t>
            </a:r>
            <a:r>
              <a:rPr lang="ru-RU" dirty="0" err="1" smtClean="0"/>
              <a:t>Бұл</a:t>
            </a:r>
            <a:r>
              <a:rPr lang="ru-RU" dirty="0" smtClean="0"/>
              <a:t> теория </a:t>
            </a:r>
            <a:r>
              <a:rPr lang="ru-RU" dirty="0" err="1" smtClean="0"/>
              <a:t>конвективтік</a:t>
            </a:r>
            <a:r>
              <a:rPr lang="ru-RU" dirty="0" smtClean="0"/>
              <a:t> </a:t>
            </a:r>
            <a:r>
              <a:rPr lang="ru-RU" dirty="0" err="1" smtClean="0"/>
              <a:t>жылуалмасудың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заңдылықтарын</a:t>
            </a:r>
            <a:r>
              <a:rPr lang="ru-RU" dirty="0" smtClean="0"/>
              <a:t> </a:t>
            </a:r>
            <a:r>
              <a:rPr lang="ru-RU" dirty="0" err="1" smtClean="0"/>
              <a:t>анықтауға</a:t>
            </a:r>
            <a:r>
              <a:rPr lang="ru-RU" dirty="0" smtClean="0"/>
              <a:t>, </a:t>
            </a:r>
            <a:r>
              <a:rPr lang="ru-RU" dirty="0" err="1" smtClean="0"/>
              <a:t>күрделі</a:t>
            </a:r>
            <a:r>
              <a:rPr lang="ru-RU" dirty="0" smtClean="0"/>
              <a:t> </a:t>
            </a:r>
            <a:r>
              <a:rPr lang="ru-RU" dirty="0" err="1" smtClean="0"/>
              <a:t>процестерді</a:t>
            </a:r>
            <a:r>
              <a:rPr lang="ru-RU" dirty="0" smtClean="0"/>
              <a:t> </a:t>
            </a:r>
            <a:r>
              <a:rPr lang="ru-RU" dirty="0" err="1" smtClean="0"/>
              <a:t>қарапайым</a:t>
            </a:r>
            <a:r>
              <a:rPr lang="ru-RU" dirty="0" smtClean="0"/>
              <a:t> </a:t>
            </a:r>
            <a:r>
              <a:rPr lang="ru-RU" dirty="0" err="1" smtClean="0"/>
              <a:t>модельдер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зерттеуге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 </a:t>
            </a:r>
            <a:r>
              <a:rPr lang="ru-RU" dirty="0" err="1" smtClean="0"/>
              <a:t>ашады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91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87395" y="227716"/>
            <a:ext cx="98277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Ұқсастық</a:t>
            </a:r>
            <a:r>
              <a:rPr lang="ru-RU" b="1" dirty="0" smtClean="0"/>
              <a:t> </a:t>
            </a:r>
            <a:r>
              <a:rPr lang="ru-RU" b="1" dirty="0" err="1" smtClean="0"/>
              <a:t>теориясы</a:t>
            </a:r>
            <a:r>
              <a:rPr lang="ru-RU" b="1" dirty="0" smtClean="0"/>
              <a:t> </a:t>
            </a:r>
            <a:r>
              <a:rPr lang="ru-RU" b="1" dirty="0" err="1" smtClean="0"/>
              <a:t>конвективтік</a:t>
            </a:r>
            <a:r>
              <a:rPr lang="ru-RU" b="1" dirty="0" smtClean="0"/>
              <a:t> </a:t>
            </a:r>
            <a:r>
              <a:rPr lang="ru-RU" b="1" dirty="0" err="1" smtClean="0"/>
              <a:t>жылуалмасуды</a:t>
            </a:r>
            <a:r>
              <a:rPr lang="ru-RU" b="1" dirty="0" smtClean="0"/>
              <a:t> </a:t>
            </a:r>
            <a:r>
              <a:rPr lang="ru-RU" b="1" dirty="0" err="1" smtClean="0"/>
              <a:t>эксперименттік</a:t>
            </a:r>
            <a:r>
              <a:rPr lang="ru-RU" b="1" dirty="0" smtClean="0"/>
              <a:t> </a:t>
            </a:r>
            <a:r>
              <a:rPr lang="ru-RU" b="1" dirty="0" err="1" smtClean="0"/>
              <a:t>зерттеудің</a:t>
            </a:r>
            <a:r>
              <a:rPr lang="ru-RU" b="1" dirty="0" smtClean="0"/>
              <a:t> </a:t>
            </a:r>
            <a:r>
              <a:rPr lang="ru-RU" b="1" dirty="0" err="1" smtClean="0"/>
              <a:t>теориялық</a:t>
            </a:r>
            <a:r>
              <a:rPr lang="ru-RU" b="1" dirty="0" smtClean="0"/>
              <a:t> </a:t>
            </a:r>
            <a:r>
              <a:rPr lang="ru-RU" b="1" dirty="0" err="1" smtClean="0"/>
              <a:t>негізі</a:t>
            </a:r>
            <a:r>
              <a:rPr lang="ru-RU" b="1" dirty="0" smtClean="0"/>
              <a:t> </a:t>
            </a:r>
            <a:r>
              <a:rPr lang="ru-RU" b="1" dirty="0" err="1" smtClean="0"/>
              <a:t>ретінде</a:t>
            </a:r>
            <a:endParaRPr lang="ru-RU" b="1" dirty="0" smtClean="0"/>
          </a:p>
          <a:p>
            <a:r>
              <a:rPr lang="ru-RU" dirty="0" err="1" smtClean="0"/>
              <a:t>Ұқсастық</a:t>
            </a:r>
            <a:r>
              <a:rPr lang="ru-RU" dirty="0" smtClean="0"/>
              <a:t> </a:t>
            </a:r>
            <a:r>
              <a:rPr lang="ru-RU" dirty="0" err="1" smtClean="0"/>
              <a:t>теориясының</a:t>
            </a:r>
            <a:r>
              <a:rPr lang="ru-RU" dirty="0" smtClean="0"/>
              <a:t> </a:t>
            </a:r>
            <a:r>
              <a:rPr lang="ru-RU" dirty="0" err="1" smtClean="0"/>
              <a:t>мақсаты</a:t>
            </a:r>
            <a:r>
              <a:rPr lang="ru-RU" dirty="0" smtClean="0"/>
              <a:t> — </a:t>
            </a:r>
            <a:r>
              <a:rPr lang="ru-RU" b="1" dirty="0" err="1" smtClean="0"/>
              <a:t>әртүрлі</a:t>
            </a:r>
            <a:r>
              <a:rPr lang="ru-RU" b="1" dirty="0" smtClean="0"/>
              <a:t> </a:t>
            </a:r>
            <a:r>
              <a:rPr lang="ru-RU" b="1" dirty="0" err="1" smtClean="0"/>
              <a:t>физикалық</a:t>
            </a:r>
            <a:r>
              <a:rPr lang="ru-RU" b="1" dirty="0" smtClean="0"/>
              <a:t> </a:t>
            </a:r>
            <a:r>
              <a:rPr lang="ru-RU" b="1" dirty="0" err="1" smtClean="0"/>
              <a:t>жағдайларда</a:t>
            </a:r>
            <a:r>
              <a:rPr lang="ru-RU" b="1" dirty="0" smtClean="0"/>
              <a:t> </a:t>
            </a:r>
            <a:r>
              <a:rPr lang="ru-RU" b="1" dirty="0" err="1" smtClean="0"/>
              <a:t>ұқсас</a:t>
            </a:r>
            <a:r>
              <a:rPr lang="ru-RU" b="1" dirty="0" smtClean="0"/>
              <a:t> </a:t>
            </a:r>
            <a:r>
              <a:rPr lang="ru-RU" b="1" dirty="0" err="1" smtClean="0"/>
              <a:t>сипаттамалары</a:t>
            </a:r>
            <a:r>
              <a:rPr lang="ru-RU" b="1" dirty="0" smtClean="0"/>
              <a:t> бар </a:t>
            </a:r>
            <a:r>
              <a:rPr lang="ru-RU" b="1" dirty="0" err="1" smtClean="0"/>
              <a:t>процестерді</a:t>
            </a:r>
            <a:r>
              <a:rPr lang="ru-RU" b="1" dirty="0" smtClean="0"/>
              <a:t> </a:t>
            </a:r>
            <a:r>
              <a:rPr lang="ru-RU" b="1" dirty="0" err="1" smtClean="0"/>
              <a:t>салыстыру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бірін</a:t>
            </a:r>
            <a:r>
              <a:rPr lang="ru-RU" b="1" dirty="0" smtClean="0"/>
              <a:t> </a:t>
            </a:r>
            <a:r>
              <a:rPr lang="ru-RU" b="1" dirty="0" err="1" smtClean="0"/>
              <a:t>екіншісі</a:t>
            </a:r>
            <a:r>
              <a:rPr lang="ru-RU" b="1" dirty="0" smtClean="0"/>
              <a:t> </a:t>
            </a:r>
            <a:r>
              <a:rPr lang="ru-RU" b="1" dirty="0" err="1" smtClean="0"/>
              <a:t>арқылы</a:t>
            </a:r>
            <a:r>
              <a:rPr lang="ru-RU" b="1" dirty="0" smtClean="0"/>
              <a:t> </a:t>
            </a:r>
            <a:r>
              <a:rPr lang="ru-RU" b="1" dirty="0" err="1" smtClean="0"/>
              <a:t>модельдеу</a:t>
            </a:r>
            <a:r>
              <a:rPr lang="ru-RU" dirty="0" smtClean="0"/>
              <a:t>. </a:t>
            </a:r>
            <a:r>
              <a:rPr lang="ru-RU" dirty="0" err="1" smtClean="0"/>
              <a:t>Екі</a:t>
            </a:r>
            <a:r>
              <a:rPr lang="ru-RU" dirty="0" smtClean="0"/>
              <a:t> процесс </a:t>
            </a:r>
            <a:r>
              <a:rPr lang="ru-RU" dirty="0" err="1" smtClean="0"/>
              <a:t>өзара</a:t>
            </a:r>
            <a:r>
              <a:rPr lang="ru-RU" dirty="0" smtClean="0"/>
              <a:t> </a:t>
            </a:r>
            <a:r>
              <a:rPr lang="ru-RU" dirty="0" err="1" smtClean="0"/>
              <a:t>ұқсас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есептеледі</a:t>
            </a:r>
            <a:r>
              <a:rPr lang="ru-RU" dirty="0" smtClean="0"/>
              <a:t>, </a:t>
            </a:r>
            <a:r>
              <a:rPr lang="ru-RU" dirty="0" err="1" smtClean="0"/>
              <a:t>егер</a:t>
            </a:r>
            <a:r>
              <a:rPr lang="ru-RU" dirty="0" smtClean="0"/>
              <a:t> </a:t>
            </a:r>
            <a:r>
              <a:rPr lang="ru-RU" dirty="0" err="1" smtClean="0"/>
              <a:t>олардың</a:t>
            </a:r>
            <a:r>
              <a:rPr lang="ru-RU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геометриялық</a:t>
            </a:r>
            <a:r>
              <a:rPr lang="ru-RU" b="1" dirty="0" smtClean="0"/>
              <a:t> </a:t>
            </a:r>
            <a:r>
              <a:rPr lang="ru-RU" b="1" dirty="0" err="1" smtClean="0"/>
              <a:t>ұқсастығы</a:t>
            </a:r>
            <a:r>
              <a:rPr lang="ru-RU" dirty="0" smtClean="0"/>
              <a:t> — </a:t>
            </a:r>
            <a:r>
              <a:rPr lang="ru-RU" dirty="0" err="1" smtClean="0"/>
              <a:t>пішіндері</a:t>
            </a:r>
            <a:r>
              <a:rPr lang="ru-RU" dirty="0" smtClean="0"/>
              <a:t> мен </a:t>
            </a:r>
            <a:r>
              <a:rPr lang="ru-RU" dirty="0" err="1" smtClean="0"/>
              <a:t>өлшемдерінің</a:t>
            </a:r>
            <a:r>
              <a:rPr lang="ru-RU" dirty="0" smtClean="0"/>
              <a:t> </a:t>
            </a:r>
            <a:r>
              <a:rPr lang="ru-RU" dirty="0" err="1" smtClean="0"/>
              <a:t>пропорциясы</a:t>
            </a:r>
            <a:r>
              <a:rPr lang="ru-RU" dirty="0" smtClean="0"/>
              <a:t> </a:t>
            </a:r>
            <a:r>
              <a:rPr lang="ru-RU" dirty="0" err="1" smtClean="0"/>
              <a:t>сақталса</a:t>
            </a:r>
            <a:r>
              <a:rPr lang="ru-RU" dirty="0" smtClean="0"/>
              <a:t>;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кинематикалық</a:t>
            </a:r>
            <a:r>
              <a:rPr lang="ru-RU" b="1" dirty="0" smtClean="0"/>
              <a:t> </a:t>
            </a:r>
            <a:r>
              <a:rPr lang="ru-RU" b="1" dirty="0" err="1" smtClean="0"/>
              <a:t>ұқсастығы</a:t>
            </a:r>
            <a:r>
              <a:rPr lang="ru-RU" dirty="0" smtClean="0"/>
              <a:t> — </a:t>
            </a:r>
            <a:r>
              <a:rPr lang="ru-RU" dirty="0" err="1" smtClean="0"/>
              <a:t>жылдамдық</a:t>
            </a:r>
            <a:r>
              <a:rPr lang="ru-RU" dirty="0" smtClean="0"/>
              <a:t> </a:t>
            </a:r>
            <a:r>
              <a:rPr lang="ru-RU" dirty="0" err="1" smtClean="0"/>
              <a:t>өрістерінің</a:t>
            </a:r>
            <a:r>
              <a:rPr lang="ru-RU" dirty="0" smtClean="0"/>
              <a:t> </a:t>
            </a:r>
            <a:r>
              <a:rPr lang="ru-RU" dirty="0" err="1" smtClean="0"/>
              <a:t>байланысы</a:t>
            </a:r>
            <a:r>
              <a:rPr lang="ru-RU" dirty="0" smtClean="0"/>
              <a:t> </a:t>
            </a:r>
            <a:r>
              <a:rPr lang="ru-RU" dirty="0" err="1" smtClean="0"/>
              <a:t>ұқсас</a:t>
            </a:r>
            <a:r>
              <a:rPr lang="ru-RU" dirty="0" smtClean="0"/>
              <a:t> </a:t>
            </a:r>
            <a:r>
              <a:rPr lang="ru-RU" dirty="0" err="1" smtClean="0"/>
              <a:t>болса</a:t>
            </a:r>
            <a:r>
              <a:rPr lang="ru-RU" dirty="0" smtClean="0"/>
              <a:t>;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динамикалық</a:t>
            </a:r>
            <a:r>
              <a:rPr lang="ru-RU" b="1" dirty="0" smtClean="0"/>
              <a:t> (</a:t>
            </a:r>
            <a:r>
              <a:rPr lang="ru-RU" b="1" dirty="0" err="1" smtClean="0"/>
              <a:t>физикалық</a:t>
            </a:r>
            <a:r>
              <a:rPr lang="ru-RU" b="1" dirty="0" smtClean="0"/>
              <a:t>) </a:t>
            </a:r>
            <a:r>
              <a:rPr lang="ru-RU" b="1" dirty="0" err="1" smtClean="0"/>
              <a:t>ұқсастығы</a:t>
            </a:r>
            <a:r>
              <a:rPr lang="ru-RU" dirty="0" smtClean="0"/>
              <a:t> — </a:t>
            </a:r>
            <a:r>
              <a:rPr lang="ru-RU" dirty="0" err="1" smtClean="0"/>
              <a:t>процестерді</a:t>
            </a:r>
            <a:r>
              <a:rPr lang="ru-RU" dirty="0" smtClean="0"/>
              <a:t> </a:t>
            </a:r>
            <a:r>
              <a:rPr lang="ru-RU" dirty="0" err="1" smtClean="0"/>
              <a:t>сипаттайтын</a:t>
            </a:r>
            <a:r>
              <a:rPr lang="ru-RU" dirty="0" smtClean="0"/>
              <a:t> </a:t>
            </a:r>
            <a:r>
              <a:rPr lang="ru-RU" dirty="0" err="1" smtClean="0"/>
              <a:t>күштердің</a:t>
            </a:r>
            <a:r>
              <a:rPr lang="ru-RU" dirty="0" smtClean="0"/>
              <a:t> </a:t>
            </a:r>
            <a:r>
              <a:rPr lang="ru-RU" dirty="0" err="1" smtClean="0"/>
              <a:t>қатынастары</a:t>
            </a:r>
            <a:r>
              <a:rPr lang="ru-RU" dirty="0" smtClean="0"/>
              <a:t> </a:t>
            </a:r>
            <a:r>
              <a:rPr lang="ru-RU" dirty="0" err="1" smtClean="0"/>
              <a:t>бірдей</a:t>
            </a:r>
            <a:r>
              <a:rPr lang="ru-RU" dirty="0" smtClean="0"/>
              <a:t> </a:t>
            </a:r>
            <a:r>
              <a:rPr lang="ru-RU" dirty="0" err="1" smtClean="0"/>
              <a:t>болса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Конвекция </a:t>
            </a:r>
            <a:r>
              <a:rPr lang="ru-RU" dirty="0" err="1" smtClean="0"/>
              <a:t>жағдайында</a:t>
            </a:r>
            <a:r>
              <a:rPr lang="ru-RU" dirty="0" smtClean="0"/>
              <a:t>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талаптар</a:t>
            </a:r>
            <a:r>
              <a:rPr lang="ru-RU" dirty="0" smtClean="0"/>
              <a:t> </a:t>
            </a:r>
            <a:r>
              <a:rPr lang="ru-RU" dirty="0" err="1" smtClean="0"/>
              <a:t>ағыс</a:t>
            </a:r>
            <a:r>
              <a:rPr lang="ru-RU" dirty="0" smtClean="0"/>
              <a:t> </a:t>
            </a:r>
            <a:r>
              <a:rPr lang="ru-RU" dirty="0" err="1" smtClean="0"/>
              <a:t>геометриясына</a:t>
            </a:r>
            <a:r>
              <a:rPr lang="ru-RU" dirty="0" smtClean="0"/>
              <a:t>, </a:t>
            </a:r>
            <a:r>
              <a:rPr lang="ru-RU" dirty="0" err="1" smtClean="0"/>
              <a:t>жылдамдықтардың</a:t>
            </a:r>
            <a:r>
              <a:rPr lang="ru-RU" dirty="0" smtClean="0"/>
              <a:t> </a:t>
            </a:r>
            <a:r>
              <a:rPr lang="ru-RU" dirty="0" err="1" smtClean="0"/>
              <a:t>таралуына</a:t>
            </a:r>
            <a:r>
              <a:rPr lang="ru-RU" dirty="0" smtClean="0"/>
              <a:t>, </a:t>
            </a:r>
            <a:r>
              <a:rPr lang="ru-RU" dirty="0" err="1" smtClean="0"/>
              <a:t>тұтқырлық</a:t>
            </a:r>
            <a:r>
              <a:rPr lang="ru-RU" dirty="0" smtClean="0"/>
              <a:t>,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өткізгіштік</a:t>
            </a:r>
            <a:r>
              <a:rPr lang="ru-RU" dirty="0" smtClean="0"/>
              <a:t>, температура </a:t>
            </a:r>
            <a:r>
              <a:rPr lang="ru-RU" dirty="0" err="1" smtClean="0"/>
              <a:t>градиенттері</a:t>
            </a:r>
            <a:r>
              <a:rPr lang="ru-RU" dirty="0" smtClean="0"/>
              <a:t> </a:t>
            </a:r>
            <a:r>
              <a:rPr lang="ru-RU" dirty="0" err="1" smtClean="0"/>
              <a:t>сияқты</a:t>
            </a:r>
            <a:r>
              <a:rPr lang="ru-RU" dirty="0" smtClean="0"/>
              <a:t> </a:t>
            </a:r>
            <a:r>
              <a:rPr lang="ru-RU" dirty="0" err="1" smtClean="0"/>
              <a:t>параметрлерге</a:t>
            </a:r>
            <a:r>
              <a:rPr lang="ru-RU" dirty="0" smtClean="0"/>
              <a:t> </a:t>
            </a:r>
            <a:r>
              <a:rPr lang="ru-RU" dirty="0" err="1" smtClean="0"/>
              <a:t>қатысты</a:t>
            </a:r>
            <a:r>
              <a:rPr lang="ru-RU" dirty="0" smtClean="0"/>
              <a:t> </a:t>
            </a:r>
            <a:r>
              <a:rPr lang="ru-RU" dirty="0" err="1" smtClean="0"/>
              <a:t>қойылады</a:t>
            </a:r>
            <a:r>
              <a:rPr lang="ru-RU" dirty="0" smtClean="0"/>
              <a:t>. </a:t>
            </a:r>
            <a:r>
              <a:rPr lang="ru-RU" dirty="0" err="1" smtClean="0"/>
              <a:t>Модельдік</a:t>
            </a:r>
            <a:r>
              <a:rPr lang="ru-RU" dirty="0" smtClean="0"/>
              <a:t> </a:t>
            </a:r>
            <a:r>
              <a:rPr lang="ru-RU" dirty="0" err="1" smtClean="0"/>
              <a:t>қондырғыда</a:t>
            </a:r>
            <a:r>
              <a:rPr lang="ru-RU" dirty="0" smtClean="0"/>
              <a:t> </a:t>
            </a:r>
            <a:r>
              <a:rPr lang="ru-RU" dirty="0" err="1" smtClean="0"/>
              <a:t>жүргізілген</a:t>
            </a:r>
            <a:r>
              <a:rPr lang="ru-RU" dirty="0" smtClean="0"/>
              <a:t> эксперимент </a:t>
            </a:r>
            <a:r>
              <a:rPr lang="ru-RU" dirty="0" err="1" smtClean="0"/>
              <a:t>нәтижелерін</a:t>
            </a:r>
            <a:r>
              <a:rPr lang="ru-RU" dirty="0" smtClean="0"/>
              <a:t> </a:t>
            </a:r>
            <a:r>
              <a:rPr lang="ru-RU" dirty="0" err="1" smtClean="0"/>
              <a:t>нақты</a:t>
            </a:r>
            <a:r>
              <a:rPr lang="ru-RU" dirty="0" smtClean="0"/>
              <a:t> </a:t>
            </a:r>
            <a:r>
              <a:rPr lang="ru-RU" dirty="0" err="1" smtClean="0"/>
              <a:t>құрылғыға</a:t>
            </a:r>
            <a:r>
              <a:rPr lang="ru-RU" dirty="0" smtClean="0"/>
              <a:t> </a:t>
            </a:r>
            <a:r>
              <a:rPr lang="ru-RU" dirty="0" err="1" smtClean="0"/>
              <a:t>көшіру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осы </a:t>
            </a:r>
            <a:r>
              <a:rPr lang="ru-RU" dirty="0" err="1" smtClean="0"/>
              <a:t>үш</a:t>
            </a:r>
            <a:r>
              <a:rPr lang="ru-RU" dirty="0" smtClean="0"/>
              <a:t> </a:t>
            </a:r>
            <a:r>
              <a:rPr lang="ru-RU" dirty="0" err="1" smtClean="0"/>
              <a:t>ұқсастық</a:t>
            </a:r>
            <a:r>
              <a:rPr lang="ru-RU" dirty="0" smtClean="0"/>
              <a:t> </a:t>
            </a:r>
            <a:r>
              <a:rPr lang="ru-RU" dirty="0" err="1" smtClean="0"/>
              <a:t>түрі</a:t>
            </a:r>
            <a:r>
              <a:rPr lang="ru-RU" dirty="0" smtClean="0"/>
              <a:t> </a:t>
            </a:r>
            <a:r>
              <a:rPr lang="ru-RU" dirty="0" err="1" smtClean="0"/>
              <a:t>қатаң</a:t>
            </a:r>
            <a:r>
              <a:rPr lang="ru-RU" dirty="0" smtClean="0"/>
              <a:t> </a:t>
            </a:r>
            <a:r>
              <a:rPr lang="ru-RU" dirty="0" err="1" smtClean="0"/>
              <a:t>сақталуы</a:t>
            </a:r>
            <a:r>
              <a:rPr lang="ru-RU" dirty="0" smtClean="0"/>
              <a:t> </a:t>
            </a:r>
            <a:r>
              <a:rPr lang="ru-RU" dirty="0" err="1" smtClean="0"/>
              <a:t>тиіс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Ұқсастық</a:t>
            </a:r>
            <a:r>
              <a:rPr lang="ru-RU" dirty="0" smtClean="0"/>
              <a:t> </a:t>
            </a:r>
            <a:r>
              <a:rPr lang="ru-RU" dirty="0" err="1" smtClean="0"/>
              <a:t>теориясы</a:t>
            </a:r>
            <a:r>
              <a:rPr lang="ru-RU" dirty="0" smtClean="0"/>
              <a:t> </a:t>
            </a:r>
            <a:r>
              <a:rPr lang="ru-RU" dirty="0" err="1" smtClean="0"/>
              <a:t>теплотехникада</a:t>
            </a:r>
            <a:r>
              <a:rPr lang="ru-RU" dirty="0" smtClean="0"/>
              <a:t> </a:t>
            </a:r>
            <a:r>
              <a:rPr lang="ru-RU" dirty="0" err="1" smtClean="0"/>
              <a:t>үш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міндетті</a:t>
            </a:r>
            <a:r>
              <a:rPr lang="ru-RU" dirty="0" smtClean="0"/>
              <a:t> </a:t>
            </a:r>
            <a:r>
              <a:rPr lang="ru-RU" dirty="0" err="1" smtClean="0"/>
              <a:t>шешеді</a:t>
            </a:r>
            <a:r>
              <a:rPr lang="ru-RU" dirty="0" smtClean="0"/>
              <a:t>: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Эксперименттік</a:t>
            </a:r>
            <a:r>
              <a:rPr lang="ru-RU" b="1" dirty="0" smtClean="0"/>
              <a:t> </a:t>
            </a:r>
            <a:r>
              <a:rPr lang="ru-RU" b="1" dirty="0" err="1" smtClean="0"/>
              <a:t>деректерді</a:t>
            </a:r>
            <a:r>
              <a:rPr lang="ru-RU" b="1" dirty="0" smtClean="0"/>
              <a:t> </a:t>
            </a:r>
            <a:r>
              <a:rPr lang="ru-RU" b="1" dirty="0" err="1" smtClean="0"/>
              <a:t>жалпылау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тәжірибелерді</a:t>
            </a:r>
            <a:r>
              <a:rPr lang="ru-RU" dirty="0" smtClean="0"/>
              <a:t> </a:t>
            </a:r>
            <a:r>
              <a:rPr lang="ru-RU" dirty="0" err="1" smtClean="0"/>
              <a:t>кең</a:t>
            </a:r>
            <a:r>
              <a:rPr lang="ru-RU" dirty="0" smtClean="0"/>
              <a:t> </a:t>
            </a:r>
            <a:r>
              <a:rPr lang="ru-RU" dirty="0" err="1" smtClean="0"/>
              <a:t>диапазонға</a:t>
            </a:r>
            <a:r>
              <a:rPr lang="ru-RU" dirty="0" smtClean="0"/>
              <a:t> </a:t>
            </a:r>
            <a:r>
              <a:rPr lang="ru-RU" dirty="0" err="1" smtClean="0"/>
              <a:t>тарату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Масштабтау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модельдеу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модель </a:t>
            </a:r>
            <a:r>
              <a:rPr lang="ru-RU" dirty="0" err="1" smtClean="0"/>
              <a:t>қондырғыда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мәліметтерді</a:t>
            </a:r>
            <a:r>
              <a:rPr lang="ru-RU" dirty="0" smtClean="0"/>
              <a:t> </a:t>
            </a:r>
            <a:r>
              <a:rPr lang="ru-RU" dirty="0" err="1" smtClean="0"/>
              <a:t>нақты</a:t>
            </a:r>
            <a:r>
              <a:rPr lang="ru-RU" dirty="0" smtClean="0"/>
              <a:t> </a:t>
            </a:r>
            <a:r>
              <a:rPr lang="ru-RU" dirty="0" err="1" smtClean="0"/>
              <a:t>қондырғыда</a:t>
            </a:r>
            <a:r>
              <a:rPr lang="ru-RU" dirty="0" smtClean="0"/>
              <a:t> </a:t>
            </a:r>
            <a:r>
              <a:rPr lang="ru-RU" dirty="0" err="1" smtClean="0"/>
              <a:t>қолдану</a:t>
            </a:r>
            <a:r>
              <a:rPr lang="ru-RU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ru-RU" b="1" dirty="0" err="1" smtClean="0"/>
              <a:t>Критериалдық</a:t>
            </a:r>
            <a:r>
              <a:rPr lang="ru-RU" b="1" dirty="0" smtClean="0"/>
              <a:t> </a:t>
            </a:r>
            <a:r>
              <a:rPr lang="ru-RU" b="1" dirty="0" err="1" smtClean="0"/>
              <a:t>теңдеулер</a:t>
            </a:r>
            <a:r>
              <a:rPr lang="ru-RU" b="1" dirty="0" smtClean="0"/>
              <a:t> </a:t>
            </a:r>
            <a:r>
              <a:rPr lang="ru-RU" b="1" dirty="0" err="1" smtClean="0"/>
              <a:t>құру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өлшемсіз</a:t>
            </a:r>
            <a:r>
              <a:rPr lang="ru-RU" dirty="0" smtClean="0"/>
              <a:t> </a:t>
            </a:r>
            <a:r>
              <a:rPr lang="ru-RU" dirty="0" err="1" smtClean="0"/>
              <a:t>параметрлердің</a:t>
            </a:r>
            <a:r>
              <a:rPr lang="ru-RU" dirty="0" smtClean="0"/>
              <a:t> </a:t>
            </a:r>
            <a:r>
              <a:rPr lang="ru-RU" dirty="0" err="1" smtClean="0"/>
              <a:t>байланысын</a:t>
            </a:r>
            <a:r>
              <a:rPr lang="ru-RU" dirty="0" smtClean="0"/>
              <a:t> </a:t>
            </a:r>
            <a:r>
              <a:rPr lang="ru-RU" dirty="0" err="1" smtClean="0"/>
              <a:t>орнату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Осылайша</a:t>
            </a:r>
            <a:r>
              <a:rPr lang="ru-RU" dirty="0" smtClean="0"/>
              <a:t>, </a:t>
            </a:r>
            <a:r>
              <a:rPr lang="ru-RU" dirty="0" err="1" smtClean="0"/>
              <a:t>ұқсастық</a:t>
            </a:r>
            <a:r>
              <a:rPr lang="ru-RU" dirty="0" smtClean="0"/>
              <a:t> </a:t>
            </a:r>
            <a:r>
              <a:rPr lang="ru-RU" dirty="0" err="1" smtClean="0"/>
              <a:t>теориясы</a:t>
            </a:r>
            <a:r>
              <a:rPr lang="ru-RU" dirty="0" smtClean="0"/>
              <a:t> </a:t>
            </a:r>
            <a:r>
              <a:rPr lang="ru-RU" dirty="0" err="1" smtClean="0"/>
              <a:t>конвективтік</a:t>
            </a:r>
            <a:r>
              <a:rPr lang="ru-RU" dirty="0" smtClean="0"/>
              <a:t> </a:t>
            </a:r>
            <a:r>
              <a:rPr lang="ru-RU" dirty="0" err="1" smtClean="0"/>
              <a:t>жылуалмасуды</a:t>
            </a:r>
            <a:r>
              <a:rPr lang="ru-RU" dirty="0" smtClean="0"/>
              <a:t> </a:t>
            </a:r>
            <a:r>
              <a:rPr lang="ru-RU" dirty="0" err="1" smtClean="0"/>
              <a:t>тәжірибелік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теориялық</a:t>
            </a:r>
            <a:r>
              <a:rPr lang="ru-RU" dirty="0" smtClean="0"/>
              <a:t> </a:t>
            </a:r>
            <a:r>
              <a:rPr lang="ru-RU" dirty="0" err="1" smtClean="0"/>
              <a:t>зерттеудің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құралы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9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06" y="1069315"/>
            <a:ext cx="6017274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9123" t="13113" r="28808" b="16762"/>
          <a:stretch/>
        </p:blipFill>
        <p:spPr bwMode="auto">
          <a:xfrm>
            <a:off x="1664043" y="330200"/>
            <a:ext cx="6951319" cy="619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554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19" y="167485"/>
            <a:ext cx="6365037" cy="63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63" y="341161"/>
            <a:ext cx="6805196" cy="58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7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6908" y="161889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Бақылау</a:t>
            </a:r>
            <a:r>
              <a:rPr lang="ru-RU" b="1" dirty="0"/>
              <a:t> </a:t>
            </a:r>
            <a:r>
              <a:rPr lang="ru-RU" b="1" dirty="0" err="1"/>
              <a:t>сұрақтары</a:t>
            </a:r>
            <a:endParaRPr lang="ru-RU" b="1" dirty="0"/>
          </a:p>
          <a:p>
            <a:pPr>
              <a:buFont typeface="+mj-lt"/>
              <a:buAutoNum type="arabicPeriod"/>
            </a:pPr>
            <a:r>
              <a:rPr lang="ru-RU" dirty="0" err="1"/>
              <a:t>Ұқсастық</a:t>
            </a:r>
            <a:r>
              <a:rPr lang="ru-RU" dirty="0"/>
              <a:t> </a:t>
            </a:r>
            <a:r>
              <a:rPr lang="ru-RU" dirty="0" err="1"/>
              <a:t>теориясы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міндеттерді</a:t>
            </a:r>
            <a:r>
              <a:rPr lang="ru-RU" dirty="0"/>
              <a:t> </a:t>
            </a:r>
            <a:r>
              <a:rPr lang="ru-RU" dirty="0" err="1"/>
              <a:t>шешеді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Ұқсастық</a:t>
            </a:r>
            <a:r>
              <a:rPr lang="ru-RU" dirty="0"/>
              <a:t> </a:t>
            </a:r>
            <a:r>
              <a:rPr lang="ru-RU" dirty="0" err="1"/>
              <a:t>критерийлері</a:t>
            </a:r>
            <a:r>
              <a:rPr lang="ru-RU" dirty="0"/>
              <a:t> (</a:t>
            </a:r>
            <a:r>
              <a:rPr lang="en-US" dirty="0"/>
              <a:t>Re, </a:t>
            </a:r>
            <a:r>
              <a:rPr lang="en-US" dirty="0" err="1"/>
              <a:t>Pr</a:t>
            </a:r>
            <a:r>
              <a:rPr lang="en-US" dirty="0"/>
              <a:t>, Nu, Gr, Ra) </a:t>
            </a:r>
            <a:r>
              <a:rPr lang="ru-RU" dirty="0" err="1"/>
              <a:t>нені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Критериалдық</a:t>
            </a:r>
            <a:r>
              <a:rPr lang="ru-RU" dirty="0"/>
              <a:t> </a:t>
            </a:r>
            <a:r>
              <a:rPr lang="ru-RU" dirty="0" err="1"/>
              <a:t>теңдеулер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құрылады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Жылу</a:t>
            </a:r>
            <a:r>
              <a:rPr lang="ru-RU" dirty="0"/>
              <a:t> беру </a:t>
            </a:r>
            <a:r>
              <a:rPr lang="ru-RU" dirty="0" err="1"/>
              <a:t>коэффициентін</a:t>
            </a:r>
            <a:r>
              <a:rPr lang="ru-RU" dirty="0"/>
              <a:t> </a:t>
            </a:r>
            <a:r>
              <a:rPr lang="ru-RU" dirty="0" err="1"/>
              <a:t>эксперименттік</a:t>
            </a:r>
            <a:r>
              <a:rPr lang="ru-RU" dirty="0"/>
              <a:t> </a:t>
            </a:r>
            <a:r>
              <a:rPr lang="ru-RU" dirty="0" err="1"/>
              <a:t>жолмен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әдістері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Температураны</a:t>
            </a:r>
            <a:r>
              <a:rPr lang="ru-RU" dirty="0"/>
              <a:t> </a:t>
            </a:r>
            <a:r>
              <a:rPr lang="ru-RU" dirty="0" err="1"/>
              <a:t>қима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ұзындық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орташа­лау</a:t>
            </a:r>
            <a:r>
              <a:rPr lang="ru-RU" dirty="0"/>
              <a:t> не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026329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631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КОНВЕКТИВТІ ЖЫЛУАЛМАСУ  Құрастырған: ф.-м.ғ.к., қауымдастырылған профессор, жылуфизика және техникалық физика кафедрасының доценті Исатаев М.С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КОНВЕКТИВТІ ЖЫЛУАЛМАСУ  Құрастырған: ф.-м.ғ.к., қауымдастырылған профессор, жылуфизика және техникалық физика кафедрасының доценті Исатаев М.С</dc:title>
  <dc:creator>Исатаев Мухтар</dc:creator>
  <cp:lastModifiedBy>Исатаев Мухтар</cp:lastModifiedBy>
  <cp:revision>6</cp:revision>
  <dcterms:created xsi:type="dcterms:W3CDTF">2025-11-14T04:37:34Z</dcterms:created>
  <dcterms:modified xsi:type="dcterms:W3CDTF">2025-11-14T07:51:59Z</dcterms:modified>
</cp:coreProperties>
</file>